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476" r:id="rId3"/>
    <p:sldId id="490" r:id="rId4"/>
    <p:sldId id="494" r:id="rId5"/>
    <p:sldId id="477" r:id="rId6"/>
    <p:sldId id="257" r:id="rId7"/>
    <p:sldId id="496" r:id="rId8"/>
    <p:sldId id="478" r:id="rId9"/>
    <p:sldId id="479" r:id="rId10"/>
    <p:sldId id="491" r:id="rId11"/>
    <p:sldId id="495" r:id="rId12"/>
    <p:sldId id="480" r:id="rId13"/>
    <p:sldId id="481" r:id="rId14"/>
    <p:sldId id="483" r:id="rId15"/>
    <p:sldId id="484" r:id="rId16"/>
    <p:sldId id="482" r:id="rId17"/>
    <p:sldId id="466" r:id="rId18"/>
    <p:sldId id="469" r:id="rId19"/>
    <p:sldId id="470" r:id="rId20"/>
    <p:sldId id="467" r:id="rId21"/>
    <p:sldId id="485" r:id="rId22"/>
    <p:sldId id="486" r:id="rId23"/>
    <p:sldId id="488" r:id="rId24"/>
    <p:sldId id="487" r:id="rId25"/>
    <p:sldId id="492" r:id="rId26"/>
    <p:sldId id="493" r:id="rId27"/>
    <p:sldId id="497" r:id="rId28"/>
    <p:sldId id="4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8"/>
    <p:restoredTop sz="96790"/>
  </p:normalViewPr>
  <p:slideViewPr>
    <p:cSldViewPr snapToGrid="0" snapToObjects="1">
      <p:cViewPr varScale="1">
        <p:scale>
          <a:sx n="92" d="100"/>
          <a:sy n="92" d="100"/>
        </p:scale>
        <p:origin x="184" y="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5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43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07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05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43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5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1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2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64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73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21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7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9189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WBG 2023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Including scale when analyzing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(Alternative title: 2010 called and wants their research question back!)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WBG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1444210" y="133263"/>
            <a:ext cx="9303580" cy="6249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3995">
              <a:defRPr sz="7279"/>
            </a:lvl1pPr>
          </a:lstStyle>
          <a:p>
            <a:r>
              <a:rPr lang="en-CA" dirty="0"/>
              <a:t>ALDEx2 posterior model</a:t>
            </a:r>
            <a:endParaRPr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type="body" idx="1"/>
          </p:nvPr>
        </p:nvSpPr>
        <p:spPr>
          <a:xfrm>
            <a:off x="1094644" y="984898"/>
            <a:ext cx="6051223" cy="56945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Environment is a D x N matrix </a:t>
            </a:r>
            <a:r>
              <a:rPr lang="en-CA" sz="3200" b="1" dirty="0"/>
              <a:t>W: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The CLR is used by ALDEx2: 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ALDEx2 posterior model: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u="sng" dirty="0"/>
              <a:t>Bayesian scale estimate: 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We now have a full posterior model of scale in ALDEx2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10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CACD3-35F8-C8F4-C831-2B925D5EF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67" y="1029189"/>
            <a:ext cx="20701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3E6C5-9F31-FDAA-FC8C-DCA0F3666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373" y="3970867"/>
            <a:ext cx="2921000" cy="102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30C623-FD67-C1F9-F771-C18969492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373" y="3011466"/>
            <a:ext cx="2082800" cy="66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6F9A7E-C3BC-30F1-0092-A974AEE85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834" y="1826732"/>
            <a:ext cx="5181600" cy="1003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07F52-A8C1-8202-EC47-1E190F57D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116" y="5453029"/>
            <a:ext cx="3098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314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6249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3995">
              <a:defRPr sz="7279"/>
            </a:lvl1pPr>
          </a:lstStyle>
          <a:p>
            <a:r>
              <a:rPr lang="en-CA" dirty="0"/>
              <a:t>Graphical intuition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0" y="2395728"/>
            <a:ext cx="2326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distributions:</a:t>
            </a:r>
          </a:p>
          <a:p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</p:spTree>
    <p:extLst>
      <p:ext uri="{BB962C8B-B14F-4D97-AF65-F5344CB8AC3E}">
        <p14:creationId xmlns:p14="http://schemas.microsoft.com/office/powerpoint/2010/main" val="8014859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6249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3995">
              <a:defRPr sz="7279"/>
            </a:lvl1pPr>
          </a:lstStyle>
          <a:p>
            <a:r>
              <a:rPr lang="en-CA" dirty="0"/>
              <a:t>Calculate test statistics </a:t>
            </a:r>
            <a:endParaRPr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type="body" idx="1"/>
          </p:nvPr>
        </p:nvSpPr>
        <p:spPr>
          <a:xfrm>
            <a:off x="1094643" y="1470384"/>
            <a:ext cx="6267051" cy="46836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Can calculate posterior test statistic if A=d[1:i], B=d[</a:t>
            </a:r>
            <a:r>
              <a:rPr lang="en-CA" sz="3200" dirty="0" err="1"/>
              <a:t>j,n</a:t>
            </a:r>
            <a:r>
              <a:rPr lang="en-CA" sz="3200" dirty="0"/>
              <a:t>]: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then an approximate posterior predicted p-value: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a posterior effect size: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reduce to point estimate: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5DDA18-7D0E-86F1-3E77-BA2164CB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94" y="1336756"/>
            <a:ext cx="4406900" cy="67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4E5278-19A3-F94E-D2BC-6EE2BB8AE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694" y="2616710"/>
            <a:ext cx="3733800" cy="55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A7D82-A64D-BF02-ED6F-DEB23C7C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694" y="3644538"/>
            <a:ext cx="4152900" cy="1346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3EF956-DA38-2DC5-A118-20BFB4AD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844" y="5254544"/>
            <a:ext cx="4038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539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bioreactor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205" cy="2405412"/>
          </a:xfrm>
        </p:spPr>
        <p:txBody>
          <a:bodyPr/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841C3-F57D-AAB8-E614-8C583F658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96" y="1027906"/>
            <a:ext cx="4983645" cy="49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bioreactor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79197" cy="3536789"/>
          </a:xfrm>
        </p:spPr>
        <p:txBody>
          <a:bodyPr>
            <a:normAutofit/>
          </a:bodyPr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  <a:p>
            <a:pPr lvl="1"/>
            <a:r>
              <a:rPr lang="en-US" dirty="0"/>
              <a:t>Sensitivity analysis can help find scale settings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59E6-372E-D2A9-AAC7-D1710051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60" y="1690688"/>
            <a:ext cx="6543964" cy="36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1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bioreactor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4679197" cy="4895851"/>
          </a:xfrm>
        </p:spPr>
        <p:txBody>
          <a:bodyPr>
            <a:normAutofit/>
          </a:bodyPr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  <a:p>
            <a:pPr lvl="1"/>
            <a:r>
              <a:rPr lang="en-US" dirty="0"/>
              <a:t>Sensitivity analysis can help find scale settings</a:t>
            </a:r>
          </a:p>
          <a:p>
            <a:pPr lvl="1"/>
            <a:endParaRPr lang="en-US" dirty="0"/>
          </a:p>
          <a:p>
            <a:r>
              <a:rPr lang="en-US" dirty="0"/>
              <a:t>Increasing sample size makes problem worse for all tools but the scaled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62F73E-DC4A-B311-8677-9C5CA540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397" y="1376722"/>
            <a:ext cx="5861515" cy="41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7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- unacknowledged bias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76696-785D-AB16-E86E-0C98B054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0" y="2061274"/>
            <a:ext cx="8741328" cy="34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69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overpowering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6327" cy="4351338"/>
          </a:xfrm>
        </p:spPr>
        <p:txBody>
          <a:bodyPr/>
          <a:lstStyle/>
          <a:p>
            <a:r>
              <a:rPr lang="en-US" dirty="0"/>
              <a:t>Observation that too much data is counterproductive (</a:t>
            </a:r>
            <a:r>
              <a:rPr lang="en-US" dirty="0" err="1"/>
              <a:t>Schurch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a highly replicated RNA-seq experiment over 70% of transcripts are DA</a:t>
            </a:r>
          </a:p>
          <a:p>
            <a:pPr lvl="1"/>
            <a:r>
              <a:rPr lang="en-US" dirty="0"/>
              <a:t>Biologically implausible</a:t>
            </a:r>
          </a:p>
          <a:p>
            <a:pPr lvl="1"/>
            <a:r>
              <a:rPr lang="en-US" dirty="0"/>
              <a:t>Breaks assumption of normalization (RLE)</a:t>
            </a:r>
          </a:p>
          <a:p>
            <a:pPr lvl="1"/>
            <a:r>
              <a:rPr lang="en-US" dirty="0"/>
              <a:t>Dual cutoff solution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5B904-8D8E-F50B-A61C-0DC24EF1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39" y="1330487"/>
            <a:ext cx="4436327" cy="44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3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44D8-49A4-6FC9-391F-DC4106F7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 are NB, but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80D9B3-5400-EDAF-B134-A58B9730D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6946" y="1825625"/>
            <a:ext cx="6958107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57E4-F7BC-041D-306A-126E169B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DC66D-3E3A-3839-EA4C-52A23E89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7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dispersion is the issue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1645" y="1990342"/>
            <a:ext cx="8028709" cy="36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6249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3995">
              <a:defRPr sz="7279"/>
            </a:lvl1pPr>
          </a:lstStyle>
          <a:p>
            <a:r>
              <a:rPr lang="en-CA" dirty="0"/>
              <a:t>Kudos to start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56273" y="6195279"/>
            <a:ext cx="2743200" cy="365125"/>
          </a:xfrm>
        </p:spPr>
        <p:txBody>
          <a:bodyPr/>
          <a:lstStyle/>
          <a:p>
            <a:fld id="{86CB4B4D-7CA3-9044-876B-883B54F8677D}" type="slidenum">
              <a:rPr lang="en-CA" smtClean="0"/>
              <a:t>2</a:t>
            </a:fld>
            <a:endParaRPr lang="en-CA" dirty="0"/>
          </a:p>
        </p:txBody>
      </p:sp>
      <p:pic>
        <p:nvPicPr>
          <p:cNvPr id="1028" name="Picture 4" descr="Author Image">
            <a:extLst>
              <a:ext uri="{FF2B5EF4-FFF2-40B4-BE49-F238E27FC236}">
                <a16:creationId xmlns:a16="http://schemas.microsoft.com/office/drawing/2014/main" id="{6A00C1EC-DA04-153E-92E5-A640C972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9" y="1369877"/>
            <a:ext cx="1497308" cy="149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anonymous-user - Gensler and Zudans Family Dentistry">
            <a:extLst>
              <a:ext uri="{FF2B5EF4-FFF2-40B4-BE49-F238E27FC236}">
                <a16:creationId xmlns:a16="http://schemas.microsoft.com/office/drawing/2014/main" id="{727A7D27-D85F-34F5-49D8-67FEE1862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5758" y="3664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A9E36-F6E9-A2D3-42A9-FF0B877E138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2527" y="3065857"/>
            <a:ext cx="1501200" cy="1501200"/>
          </a:xfrm>
          <a:prstGeom prst="rect">
            <a:avLst/>
          </a:prstGeom>
        </p:spPr>
      </p:pic>
      <p:pic>
        <p:nvPicPr>
          <p:cNvPr id="1034" name="Picture 10" descr="Andrew Fernandes">
            <a:extLst>
              <a:ext uri="{FF2B5EF4-FFF2-40B4-BE49-F238E27FC236}">
                <a16:creationId xmlns:a16="http://schemas.microsoft.com/office/drawing/2014/main" id="{1A9601BB-8023-3C71-5DDE-DE376D4F4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7" y="4761837"/>
            <a:ext cx="1501200" cy="15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F3B31-3522-989D-BE39-04D330FAAE72}"/>
              </a:ext>
            </a:extLst>
          </p:cNvPr>
          <p:cNvSpPr txBox="1"/>
          <p:nvPr/>
        </p:nvSpPr>
        <p:spPr>
          <a:xfrm>
            <a:off x="2193727" y="1259428"/>
            <a:ext cx="8872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Justin Silverman MD/PhD, </a:t>
            </a:r>
            <a:r>
              <a:rPr lang="en-US" sz="3600" dirty="0" err="1"/>
              <a:t>Ass’t</a:t>
            </a:r>
            <a:r>
              <a:rPr lang="en-US" sz="3600" dirty="0"/>
              <a:t> Professor</a:t>
            </a:r>
          </a:p>
          <a:p>
            <a:r>
              <a:rPr lang="en-CA" sz="3000" dirty="0">
                <a:effectLst/>
                <a:latin typeface="CMR10"/>
              </a:rPr>
              <a:t>	College of Information Science and Technology,</a:t>
            </a:r>
          </a:p>
          <a:p>
            <a:r>
              <a:rPr lang="en-CA" sz="3000" dirty="0">
                <a:effectLst/>
                <a:latin typeface="CMR10"/>
              </a:rPr>
              <a:t> 	Biostatistics, Medicine, </a:t>
            </a:r>
            <a:r>
              <a:rPr lang="en-CA" sz="3000" dirty="0">
                <a:latin typeface="CMR10"/>
              </a:rPr>
              <a:t>Penn State </a:t>
            </a:r>
            <a:endParaRPr lang="en-CA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C3EA6-1F3E-DC42-6EC6-4273E86862E7}"/>
              </a:ext>
            </a:extLst>
          </p:cNvPr>
          <p:cNvSpPr txBox="1"/>
          <p:nvPr/>
        </p:nvSpPr>
        <p:spPr>
          <a:xfrm>
            <a:off x="2193726" y="2897560"/>
            <a:ext cx="9322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Michelle </a:t>
            </a:r>
            <a:r>
              <a:rPr lang="en-US" sz="3600" dirty="0" err="1"/>
              <a:t>Pistner</a:t>
            </a:r>
            <a:r>
              <a:rPr lang="en-US" sz="3600" dirty="0"/>
              <a:t> Nixon PhD, </a:t>
            </a:r>
            <a:r>
              <a:rPr lang="en-US" sz="3600" dirty="0" err="1"/>
              <a:t>Ass’t</a:t>
            </a:r>
            <a:r>
              <a:rPr lang="en-US" sz="3600" dirty="0"/>
              <a:t> Res. Professor</a:t>
            </a:r>
          </a:p>
          <a:p>
            <a:r>
              <a:rPr lang="en-CA" sz="3000" dirty="0">
                <a:effectLst/>
                <a:latin typeface="CMR10"/>
              </a:rPr>
              <a:t>	College of Information Science and Technology,</a:t>
            </a:r>
          </a:p>
          <a:p>
            <a:r>
              <a:rPr lang="en-CA" sz="3000" dirty="0">
                <a:effectLst/>
                <a:latin typeface="CMR10"/>
              </a:rPr>
              <a:t>	</a:t>
            </a:r>
            <a:r>
              <a:rPr lang="en-CA" sz="3000" dirty="0">
                <a:latin typeface="CMR10"/>
              </a:rPr>
              <a:t>Penn State</a:t>
            </a:r>
            <a:endParaRPr lang="en-CA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39E88-860E-850B-C00F-B271A5FF9DCA}"/>
              </a:ext>
            </a:extLst>
          </p:cNvPr>
          <p:cNvSpPr txBox="1"/>
          <p:nvPr/>
        </p:nvSpPr>
        <p:spPr>
          <a:xfrm>
            <a:off x="2193725" y="4675784"/>
            <a:ext cx="9322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Andrew Fernandes PhD, Senior Staff Scientist</a:t>
            </a:r>
          </a:p>
          <a:p>
            <a:r>
              <a:rPr lang="en-CA" sz="3000" dirty="0">
                <a:effectLst/>
                <a:latin typeface="CMR10"/>
              </a:rPr>
              <a:t>	</a:t>
            </a:r>
            <a:r>
              <a:rPr lang="en-CA" sz="3000" dirty="0" err="1">
                <a:effectLst/>
                <a:latin typeface="CMR10"/>
              </a:rPr>
              <a:t>ShieldAI</a:t>
            </a:r>
            <a:r>
              <a:rPr lang="en-CA" sz="3000" dirty="0">
                <a:effectLst/>
                <a:latin typeface="CMR10"/>
              </a:rPr>
              <a:t>, San Diego</a:t>
            </a:r>
          </a:p>
        </p:txBody>
      </p:sp>
    </p:spTree>
    <p:extLst>
      <p:ext uri="{BB962C8B-B14F-4D97-AF65-F5344CB8AC3E}">
        <p14:creationId xmlns:p14="http://schemas.microsoft.com/office/powerpoint/2010/main" val="112021995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Overpowering is normalization independent 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B8D197-E2A1-8141-2363-148033CA5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3558" y="1493520"/>
            <a:ext cx="9344883" cy="42476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0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scale uncertainty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12F7F4-D029-5FB5-AE03-A1D286B4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21" y="1725559"/>
            <a:ext cx="9962757" cy="42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59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scale uncertainty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9CD2A-5B50-9625-EC09-EE6911C8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48" y="1690688"/>
            <a:ext cx="9677998" cy="41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my problem?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B97E0-2284-5555-4777-33F9E09EBEA6}"/>
              </a:ext>
            </a:extLst>
          </p:cNvPr>
          <p:cNvSpPr txBox="1"/>
          <p:nvPr/>
        </p:nvSpPr>
        <p:spPr>
          <a:xfrm>
            <a:off x="838200" y="1939683"/>
            <a:ext cx="51883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Scale can be added on a per-group or per-sample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Differential scale changes the location of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This depends only on the ratio of the scales, not on the value of the scales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Yes, the normalization value is irrelevant but the ratio between the values for different groups is important</a:t>
            </a:r>
          </a:p>
        </p:txBody>
      </p:sp>
      <p:pic>
        <p:nvPicPr>
          <p:cNvPr id="11" name="Picture 10" descr="A graph of a graph with red and black dots&#10;&#10;Description automatically generated">
            <a:extLst>
              <a:ext uri="{FF2B5EF4-FFF2-40B4-BE49-F238E27FC236}">
                <a16:creationId xmlns:a16="http://schemas.microsoft.com/office/drawing/2014/main" id="{E3899120-FCF0-52CF-B915-36177378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247" y="1048900"/>
            <a:ext cx="4976553" cy="49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72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EE697-F921-C279-E89F-60D1B7E6C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67"/>
          <a:stretch/>
        </p:blipFill>
        <p:spPr>
          <a:xfrm>
            <a:off x="838200" y="1569504"/>
            <a:ext cx="3485827" cy="3718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CEFBEA-934C-A397-F1BA-C6F6FE13D49D}"/>
              </a:ext>
            </a:extLst>
          </p:cNvPr>
          <p:cNvSpPr txBox="1"/>
          <p:nvPr/>
        </p:nvSpPr>
        <p:spPr>
          <a:xfrm>
            <a:off x="1817122" y="530820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Gamma=NULL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099A0-2C3D-8CB4-B660-45F505F712DE}"/>
              </a:ext>
            </a:extLst>
          </p:cNvPr>
          <p:cNvSpPr txBox="1"/>
          <p:nvPr/>
        </p:nvSpPr>
        <p:spPr>
          <a:xfrm>
            <a:off x="4495800" y="1936955"/>
            <a:ext cx="5928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Effect 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Bit of a mess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Housekeeping</a:t>
            </a:r>
            <a:r>
              <a:rPr lang="en-US" sz="2800" dirty="0"/>
              <a:t> genes not centered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HK </a:t>
            </a:r>
            <a:r>
              <a:rPr lang="en-US" sz="2200" dirty="0">
                <a:solidFill>
                  <a:srgbClr val="00B0F0"/>
                </a:solidFill>
              </a:rPr>
              <a:t>FP boxed </a:t>
            </a:r>
            <a:r>
              <a:rPr lang="en-US" sz="2200" dirty="0"/>
              <a:t>(rRNA, </a:t>
            </a:r>
            <a:r>
              <a:rPr lang="en-US" sz="2200" dirty="0" err="1"/>
              <a:t>Tsc’n</a:t>
            </a:r>
            <a:r>
              <a:rPr lang="en-US" sz="2200" dirty="0"/>
              <a:t>, </a:t>
            </a:r>
            <a:r>
              <a:rPr lang="en-US" sz="2200" dirty="0" err="1"/>
              <a:t>Gly</a:t>
            </a:r>
            <a:r>
              <a:rPr lang="en-US" sz="2200" dirty="0"/>
              <a:t> 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False </a:t>
            </a:r>
            <a:r>
              <a:rPr lang="en-US" sz="2800" dirty="0">
                <a:solidFill>
                  <a:srgbClr val="FFC000"/>
                </a:solidFill>
              </a:rPr>
              <a:t>negatives</a:t>
            </a:r>
            <a:r>
              <a:rPr lang="en-US" sz="2800" dirty="0"/>
              <a:t> not </a:t>
            </a:r>
            <a:r>
              <a:rPr lang="en-US" sz="2800" dirty="0">
                <a:solidFill>
                  <a:srgbClr val="FF0000"/>
                </a:solidFill>
              </a:rPr>
              <a:t>significant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6361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F9EAC-EA11-430E-1FB2-9911E3A6DDD6}"/>
              </a:ext>
            </a:extLst>
          </p:cNvPr>
          <p:cNvSpPr txBox="1"/>
          <p:nvPr/>
        </p:nvSpPr>
        <p:spPr>
          <a:xfrm>
            <a:off x="1817122" y="530820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Gamma=NULL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578B4-3228-4998-CD27-0CFC65118480}"/>
              </a:ext>
            </a:extLst>
          </p:cNvPr>
          <p:cNvSpPr txBox="1"/>
          <p:nvPr/>
        </p:nvSpPr>
        <p:spPr>
          <a:xfrm>
            <a:off x="5332009" y="5308201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CB032-4CFB-8CE3-F5C8-9D8D53C22C03}"/>
              </a:ext>
            </a:extLst>
          </p:cNvPr>
          <p:cNvSpPr txBox="1"/>
          <p:nvPr/>
        </p:nvSpPr>
        <p:spPr>
          <a:xfrm>
            <a:off x="9189611" y="5308201"/>
            <a:ext cx="158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1.15</a:t>
            </a:r>
          </a:p>
        </p:txBody>
      </p:sp>
      <p:pic>
        <p:nvPicPr>
          <p:cNvPr id="11" name="Picture 10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A68736D-0A86-60FA-DF17-A4B8D322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4" y="1546500"/>
            <a:ext cx="10504617" cy="37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CB032-4CFB-8CE3-F5C8-9D8D53C22C03}"/>
              </a:ext>
            </a:extLst>
          </p:cNvPr>
          <p:cNvSpPr txBox="1"/>
          <p:nvPr/>
        </p:nvSpPr>
        <p:spPr>
          <a:xfrm>
            <a:off x="9189611" y="5308201"/>
            <a:ext cx="158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1.15</a:t>
            </a:r>
          </a:p>
        </p:txBody>
      </p:sp>
      <p:pic>
        <p:nvPicPr>
          <p:cNvPr id="11" name="Picture 10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A68736D-0A86-60FA-DF17-A4B8D3225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47"/>
          <a:stretch/>
        </p:blipFill>
        <p:spPr>
          <a:xfrm>
            <a:off x="7807569" y="1546500"/>
            <a:ext cx="3440552" cy="3761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A683F5-74FB-FD78-3B3B-8C2BE183E323}"/>
              </a:ext>
            </a:extLst>
          </p:cNvPr>
          <p:cNvSpPr/>
          <p:nvPr/>
        </p:nvSpPr>
        <p:spPr>
          <a:xfrm>
            <a:off x="9189611" y="2550159"/>
            <a:ext cx="462389" cy="11176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169376-6D63-713D-A478-A82090B0C631}"/>
              </a:ext>
            </a:extLst>
          </p:cNvPr>
          <p:cNvSpPr/>
          <p:nvPr/>
        </p:nvSpPr>
        <p:spPr>
          <a:xfrm>
            <a:off x="9313472" y="2856432"/>
            <a:ext cx="389328" cy="111761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F0A11-D9DA-A91E-762A-30EDB0C22C27}"/>
              </a:ext>
            </a:extLst>
          </p:cNvPr>
          <p:cNvSpPr/>
          <p:nvPr/>
        </p:nvSpPr>
        <p:spPr>
          <a:xfrm>
            <a:off x="9702800" y="3945222"/>
            <a:ext cx="370757" cy="205698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EEB9DD-FDFA-5EEF-58E7-0DE5270629C0}"/>
              </a:ext>
            </a:extLst>
          </p:cNvPr>
          <p:cNvCxnSpPr/>
          <p:nvPr/>
        </p:nvCxnSpPr>
        <p:spPr>
          <a:xfrm>
            <a:off x="6421120" y="2550159"/>
            <a:ext cx="2611120" cy="5588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0653CF-EC94-CED1-51E4-4CF33A492AE3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462005" y="2912312"/>
            <a:ext cx="2727606" cy="1834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2BD6E7-B454-1BF6-A03A-122D50E4D92B}"/>
              </a:ext>
            </a:extLst>
          </p:cNvPr>
          <p:cNvCxnSpPr>
            <a:cxnSpLocks/>
          </p:cNvCxnSpPr>
          <p:nvPr/>
        </p:nvCxnSpPr>
        <p:spPr>
          <a:xfrm>
            <a:off x="6462005" y="3654188"/>
            <a:ext cx="3189995" cy="41009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575728-F725-C25D-3551-CAAF3D10DFFD}"/>
              </a:ext>
            </a:extLst>
          </p:cNvPr>
          <p:cNvSpPr txBox="1"/>
          <p:nvPr/>
        </p:nvSpPr>
        <p:spPr>
          <a:xfrm>
            <a:off x="3606800" y="2357120"/>
            <a:ext cx="2855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CAMP resistance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Metabolism stuff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Nitrogen/Amine metabolism</a:t>
            </a:r>
          </a:p>
        </p:txBody>
      </p:sp>
    </p:spTree>
    <p:extLst>
      <p:ext uri="{BB962C8B-B14F-4D97-AF65-F5344CB8AC3E}">
        <p14:creationId xmlns:p14="http://schemas.microsoft.com/office/powerpoint/2010/main" val="2341420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HTS data are a form of partially identifiable data</a:t>
            </a:r>
          </a:p>
          <a:p>
            <a:pPr lvl="1"/>
            <a:r>
              <a:rPr lang="en-US" dirty="0"/>
              <a:t>Scale is assumed, wrongly, by all tools to be estimated properly</a:t>
            </a:r>
          </a:p>
          <a:p>
            <a:pPr lvl="1"/>
            <a:r>
              <a:rPr lang="en-US" dirty="0"/>
              <a:t>Accounting for scale prevents shrinking to a known wrong estimate</a:t>
            </a:r>
          </a:p>
          <a:p>
            <a:pPr lvl="1"/>
            <a:r>
              <a:rPr lang="en-US" dirty="0"/>
              <a:t>Better inference is obtained if all parameters are estimated including scale</a:t>
            </a:r>
          </a:p>
          <a:p>
            <a:pPr lvl="1"/>
            <a:r>
              <a:rPr lang="en-US" dirty="0"/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Uncertainty is not a bad thing </a:t>
            </a:r>
            <a:r>
              <a:rPr lang="en-US" dirty="0" err="1">
                <a:solidFill>
                  <a:schemeClr val="bg2"/>
                </a:solidFill>
              </a:rPr>
              <a:t>ifyou</a:t>
            </a:r>
            <a:r>
              <a:rPr lang="en-US" dirty="0">
                <a:solidFill>
                  <a:schemeClr val="bg2"/>
                </a:solidFill>
              </a:rPr>
              <a:t> remember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– your data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 – therefore the results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 – therefore your interpretation  must allow  for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1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HTS data are a form of partially identifiable data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Scale is assumed, wrongly, by all tools to be estimated properly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Accounting for scale prevents shrinking to a known wrong estimate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Better inference is obtained if all parameters are estimated including scale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/>
              <a:t>Uncertainty is not a bad thing if you remember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WBG 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6249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3995">
              <a:defRPr sz="7279"/>
            </a:lvl1pPr>
          </a:lstStyle>
          <a:p>
            <a:r>
              <a:rPr lang="en-CA" dirty="0"/>
              <a:t>There be papers …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26674" y="6314281"/>
            <a:ext cx="2743200" cy="365125"/>
          </a:xfrm>
        </p:spPr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E1285-58FD-906C-DD3E-84F5CC44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158" y="1380481"/>
            <a:ext cx="39878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15CA41-D2BD-90A6-C1AF-19B943DE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924" y="2450111"/>
            <a:ext cx="7683500" cy="146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868B61-1BCA-9E48-9A21-49DE54B6C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724" y="4004319"/>
            <a:ext cx="7759700" cy="147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39048D-1782-3511-40F7-D9E93232E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47" y="2593975"/>
            <a:ext cx="2908300" cy="1066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486C92-8C84-182D-8F47-E81ECF8D7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747" y="4074170"/>
            <a:ext cx="2908300" cy="1066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58382E-1170-B6D5-6D38-5B812BC79E01}"/>
              </a:ext>
            </a:extLst>
          </p:cNvPr>
          <p:cNvSpPr txBox="1"/>
          <p:nvPr/>
        </p:nvSpPr>
        <p:spPr>
          <a:xfrm>
            <a:off x="879747" y="5613690"/>
            <a:ext cx="6460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chemeClr val="bg2">
                    <a:lumMod val="50000"/>
                  </a:schemeClr>
                </a:solidFill>
                <a:effectLst/>
                <a:latin typeface="CMR17"/>
              </a:rPr>
              <a:t>Beyond Normalization: Incorporating Scale Uncertainty in ALDEx2</a:t>
            </a:r>
          </a:p>
          <a:p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CMR17"/>
              </a:rPr>
              <a:t>Michelle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  <a:latin typeface="CMR17"/>
              </a:rPr>
              <a:t>Pistner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CMR17"/>
              </a:rPr>
              <a:t> Nixon, Gregory B. </a:t>
            </a:r>
            <a:r>
              <a:rPr lang="en-CA" dirty="0" err="1">
                <a:solidFill>
                  <a:schemeClr val="bg2">
                    <a:lumMod val="50000"/>
                  </a:schemeClr>
                </a:solidFill>
                <a:latin typeface="CMR17"/>
              </a:rPr>
              <a:t>Gloor</a:t>
            </a:r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CMR17"/>
              </a:rPr>
              <a:t>, Justin D. Silverman</a:t>
            </a:r>
            <a:r>
              <a:rPr lang="en-CA" sz="1800" dirty="0">
                <a:solidFill>
                  <a:schemeClr val="bg2">
                    <a:lumMod val="50000"/>
                  </a:schemeClr>
                </a:solidFill>
                <a:effectLst/>
                <a:latin typeface="CMR17"/>
              </a:rPr>
              <a:t> 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CDFFA-55D3-A219-8B27-FB496B00B155}"/>
              </a:ext>
            </a:extLst>
          </p:cNvPr>
          <p:cNvSpPr txBox="1"/>
          <p:nvPr/>
        </p:nvSpPr>
        <p:spPr>
          <a:xfrm>
            <a:off x="7210698" y="5765573"/>
            <a:ext cx="1692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chemeClr val="bg2">
                    <a:lumMod val="50000"/>
                  </a:schemeClr>
                </a:solidFill>
                <a:effectLst/>
                <a:latin typeface="CMR17"/>
              </a:rPr>
              <a:t>Now on V5 of ?</a:t>
            </a:r>
            <a:endParaRPr lang="en-C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6C26F7-74A7-7C0E-26EF-C3EA3AF8C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574" y="1052368"/>
            <a:ext cx="6210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69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6249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3995">
              <a:defRPr sz="7279"/>
            </a:lvl1pPr>
          </a:lstStyle>
          <a:p>
            <a:r>
              <a:rPr lang="en-CA" dirty="0"/>
              <a:t>Drivers</a:t>
            </a:r>
            <a:endParaRPr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type="body" idx="1"/>
          </p:nvPr>
        </p:nvSpPr>
        <p:spPr>
          <a:xfrm>
            <a:off x="1094645" y="984898"/>
            <a:ext cx="10141626" cy="48734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533" y="1667697"/>
            <a:ext cx="7772400" cy="4205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Chemostat experiment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6249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3995">
              <a:defRPr sz="7279"/>
            </a:lvl1pPr>
          </a:lstStyle>
          <a:p>
            <a:r>
              <a:rPr lang="en-CA" dirty="0"/>
              <a:t>Drivers</a:t>
            </a:r>
            <a:endParaRPr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type="body" idx="1"/>
          </p:nvPr>
        </p:nvSpPr>
        <p:spPr>
          <a:xfrm>
            <a:off x="1094645" y="984898"/>
            <a:ext cx="10141626" cy="48734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58" y="178406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007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110984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624904"/>
          </a:xfrm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6600" dirty="0"/>
              <a:t>Generic workflow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6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4145173" y="5023291"/>
            <a:ext cx="3307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Think of the possibilities!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624904"/>
          </a:xfrm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6600" dirty="0"/>
              <a:t>Obligatory XKCD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7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DAD7A-EF61-1555-85FC-55B3887E1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7" b="48013"/>
          <a:stretch/>
        </p:blipFill>
        <p:spPr>
          <a:xfrm>
            <a:off x="509450" y="1908827"/>
            <a:ext cx="5586549" cy="3970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15532-FFF3-CFD7-C928-7622D5367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54"/>
          <a:stretch/>
        </p:blipFill>
        <p:spPr>
          <a:xfrm>
            <a:off x="5926181" y="1908827"/>
            <a:ext cx="5586549" cy="42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949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6249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3995">
              <a:defRPr sz="7279"/>
            </a:lvl1pPr>
          </a:lstStyle>
          <a:p>
            <a:r>
              <a:rPr lang="en-CA" dirty="0"/>
              <a:t>Formally </a:t>
            </a:r>
            <a:endParaRPr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type="body" idx="1"/>
          </p:nvPr>
        </p:nvSpPr>
        <p:spPr>
          <a:xfrm>
            <a:off x="1094644" y="1149490"/>
            <a:ext cx="6051223" cy="48734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Environment is a D x N matrix </a:t>
            </a:r>
            <a:r>
              <a:rPr lang="en-CA" sz="3200" b="1" dirty="0"/>
              <a:t>W: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b="1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Sequencing returns: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All normalizations are ratios: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Interpreting the Geometric mean:   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1800" dirty="0"/>
              <a:t>	(Michelle/Justin SRI supersets </a:t>
            </a:r>
            <a:r>
              <a:rPr lang="en-CA" sz="1800" dirty="0" err="1"/>
              <a:t>CoDa</a:t>
            </a:r>
            <a:r>
              <a:rPr lang="en-CA" sz="1800" dirty="0"/>
              <a:t>)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8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CACD3-35F8-C8F4-C831-2B925D5EF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36" y="1165042"/>
            <a:ext cx="20701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18230-5C35-CEE6-D771-9E749822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186" y="2178781"/>
            <a:ext cx="185420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3C717A-9E58-D0AC-EA58-0CC4600C9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186" y="4163718"/>
            <a:ext cx="2159000" cy="990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398059-B9FC-24EA-1381-EB96B2626F28}"/>
              </a:ext>
            </a:extLst>
          </p:cNvPr>
          <p:cNvSpPr txBox="1"/>
          <p:nvPr/>
        </p:nvSpPr>
        <p:spPr>
          <a:xfrm>
            <a:off x="5610386" y="4804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6B73F-C23A-3BF2-FC42-32AAC9695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186" y="3205885"/>
            <a:ext cx="2806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68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6249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3995">
              <a:defRPr sz="7279"/>
            </a:lvl1pPr>
          </a:lstStyle>
          <a:p>
            <a:r>
              <a:rPr lang="en-CA" dirty="0"/>
              <a:t>Unacknowledged bias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9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458200" y="2184043"/>
            <a:ext cx="2743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Both       and           are single estimates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Nixon/Silverman argue that </a:t>
            </a:r>
            <a:r>
              <a:rPr lang="en-CA" sz="2400" dirty="0" err="1"/>
              <a:t>CODa</a:t>
            </a:r>
            <a:r>
              <a:rPr lang="en-CA" sz="2400" dirty="0"/>
              <a:t>/ sequencing is a PID and need to build full posterior model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495437-DCD1-0DF3-2FDA-42D02408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185" y="2244245"/>
            <a:ext cx="444500" cy="3678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7F913B-3B0C-DE1C-D212-57024265C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342" y="2257176"/>
            <a:ext cx="694523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415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6827</TotalTime>
  <Words>922</Words>
  <Application>Microsoft Macintosh PowerPoint</Application>
  <PresentationFormat>Widescreen</PresentationFormat>
  <Paragraphs>220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CMR10</vt:lpstr>
      <vt:lpstr>CMR17</vt:lpstr>
      <vt:lpstr>Office Theme</vt:lpstr>
      <vt:lpstr>Including scale when analyzing high throughput sequencing datasets (Alternative title: 2010 called and wants their research question back!)</vt:lpstr>
      <vt:lpstr>Kudos to start</vt:lpstr>
      <vt:lpstr>There be papers …</vt:lpstr>
      <vt:lpstr>Drivers</vt:lpstr>
      <vt:lpstr>Drivers</vt:lpstr>
      <vt:lpstr>Generic workflow</vt:lpstr>
      <vt:lpstr>Obligatory XKCD</vt:lpstr>
      <vt:lpstr>Formally </vt:lpstr>
      <vt:lpstr>Unacknowledged bias</vt:lpstr>
      <vt:lpstr>ALDEx2 posterior model</vt:lpstr>
      <vt:lpstr>Graphical intuition</vt:lpstr>
      <vt:lpstr>Calculate test statistics </vt:lpstr>
      <vt:lpstr>Problem 1: bioreactor</vt:lpstr>
      <vt:lpstr>Problem 1: bioreactor</vt:lpstr>
      <vt:lpstr>Problem 1: bioreactor</vt:lpstr>
      <vt:lpstr>Because - unacknowledged bias</vt:lpstr>
      <vt:lpstr>Problem 2: overpowering</vt:lpstr>
      <vt:lpstr>All data are NB, but …</vt:lpstr>
      <vt:lpstr>Low dispersion is the issue</vt:lpstr>
      <vt:lpstr>Overpowering is normalization independent  </vt:lpstr>
      <vt:lpstr>Adding scale uncertainty …</vt:lpstr>
      <vt:lpstr>Adding scale uncertainty …</vt:lpstr>
      <vt:lpstr>What about my problem?</vt:lpstr>
      <vt:lpstr> Meta-transcriptomes …</vt:lpstr>
      <vt:lpstr> Meta-transcriptomes …</vt:lpstr>
      <vt:lpstr> Meta-transcriptomes …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39</cp:revision>
  <dcterms:created xsi:type="dcterms:W3CDTF">2021-04-14T17:33:42Z</dcterms:created>
  <dcterms:modified xsi:type="dcterms:W3CDTF">2023-12-08T15:31:42Z</dcterms:modified>
</cp:coreProperties>
</file>